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4"/>
  </p:notesMasterIdLst>
  <p:sldIdLst>
    <p:sldId id="256" r:id="rId7"/>
    <p:sldId id="258" r:id="rId8"/>
    <p:sldId id="274" r:id="rId9"/>
    <p:sldId id="257" r:id="rId10"/>
    <p:sldId id="259" r:id="rId11"/>
    <p:sldId id="260" r:id="rId12"/>
    <p:sldId id="268" r:id="rId13"/>
    <p:sldId id="266" r:id="rId14"/>
    <p:sldId id="261" r:id="rId15"/>
    <p:sldId id="269" r:id="rId16"/>
    <p:sldId id="272" r:id="rId17"/>
    <p:sldId id="262" r:id="rId18"/>
    <p:sldId id="263" r:id="rId19"/>
    <p:sldId id="273" r:id="rId20"/>
    <p:sldId id="267" r:id="rId21"/>
    <p:sldId id="265" r:id="rId22"/>
    <p:sldId id="26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Smith" initials="MS" lastIdx="5" clrIdx="0">
    <p:extLst>
      <p:ext uri="{19B8F6BF-5375-455C-9EA6-DF929625EA0E}">
        <p15:presenceInfo xmlns:p15="http://schemas.microsoft.com/office/powerpoint/2012/main" userId="S::msmith@IDRC.ORG::98e4e44e-f317-4652-ad36-83dd11bb04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50"/>
    <a:srgbClr val="04D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2F40F-0C92-AB5E-FEDF-DB4795ADB99D}" v="25" dt="2021-03-08T18:43:51.372"/>
    <p1510:client id="{6C72168F-E4B9-2FC6-2468-303EA014A4B2}" v="329" dt="2021-03-08T19:25:40.883"/>
    <p1510:client id="{7E0DDB6A-A69F-4318-9135-0B3ED61B1656}" v="1287" dt="2021-03-09T11:51:23.870"/>
    <p1510:client id="{8A404194-327B-4DC8-AC40-4A6CDED8C9AC}" v="41" dt="2021-03-08T16:23:21.267"/>
    <p1510:client id="{9D174755-A94B-FFEB-0E54-78716C0F7115}" v="58" dt="2021-03-09T01:38:32.811"/>
    <p1510:client id="{C453B29F-B0AF-B000-E7D1-34BFD2485495}" v="130" dt="2021-03-08T19:49:36.831"/>
    <p1510:client id="{C74DB29F-B0AC-B000-F0C8-012CFAB04879}" v="4" dt="2021-03-08T16:37:25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ECDE1-A786-4D00-AE66-39BBB023908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8A481-B554-4496-B154-6E07F630A279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3714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453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8850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Context; Multidisciplinary AI4D Research Labs, situating it within the context of the AI4D Africa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97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9017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endParaRPr lang="en-CA">
              <a:latin typeface="Segoe UI"/>
              <a:cs typeface="Segoe UI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Innovations: research networks in education, climate action, agriculture, and gender and inclusion; innovation small grants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Policy: a slate of policy level research, policy think tanks and policy research network.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Talent: scholarships (doing that through ACTS – did we announce?): and LABS fall under the Talent pillar but touches on all three of them.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endParaRPr lang="en-CA">
              <a:latin typeface="Segoe UI"/>
              <a:cs typeface="Segoe UI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endParaRPr lang="en-CA">
              <a:latin typeface="Segoe UI"/>
              <a:cs typeface="Segoe UI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Innovations: Scaling proven responsible AI innovations that address Africa’s different development challenges; 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Policy: Supporting policy research think and do tanks to establish responsible AI; and 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>
                <a:latin typeface="Segoe UI"/>
                <a:cs typeface="Segoe UI"/>
              </a:rPr>
              <a:t>Talent: Academic capacity building to foster African talent and skills around AI. 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31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– as we will see later in the eligibility, these public universities must be based in a Low or lower-middle income country in South Africa. 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4294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6072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8A481-B554-4496-B154-6E07F630A27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758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382F-5141-4194-AC2F-F4CDC94E9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15BC5-FFC4-415E-BA2F-1464E959A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D2F6-EAB4-43F1-9950-5DEEC539B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0D7F2-9511-4AD3-854B-A1E4F0E1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D8CAF-B9D6-4C74-A886-3743CA3E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14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99324-9465-4766-8222-AAE8AA36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5B349-39B2-435C-88EE-0BB88E34E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A563-E3F8-4415-AB03-42BD12F6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EB08D-DDC2-4102-9790-C7D097F1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C4A93-32BB-44B6-80D5-7EA0FE551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634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EEAC24-EBE7-4CA8-9886-557854DF2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7743A-AFD4-4EC1-83FC-5FA96B9EC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30A74-8983-46D5-8F4D-9ACAB99E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1739A-51D5-4733-8DDC-5AD438FF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59656-46CB-4AFF-98BF-487965D68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705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9B5D-C38C-4DFD-A004-BFAE3B6DD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F5EE3-23DC-4032-904A-4D40148E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8BB0C-1436-4BB0-977B-52776D9A1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7FC2-5468-4556-897E-5BB41281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64115-CFD4-466B-8088-EFA1C371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245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22B0-5AEA-4D07-BA1B-8AB4FA8A7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3D8-697C-47AA-890F-6268A92E0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68228-E050-4A5B-A6C0-8B1CF0C06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5AC24-57E8-486E-9F00-EB68685F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C6F20-6FAE-42E6-AAAF-84A6798F8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911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E74EF-EFE3-4C45-8F80-0DB503B1F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D53A2-477B-4DF3-9224-40A33D30F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02973-A1FA-4DB3-87F1-8E6716C0B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9C7DD-A46F-4C80-A9F4-A83945F3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5412-3BF9-4EDF-A9E6-78ED11E7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E3952-4DE2-452E-B382-46BD501F2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378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6BDE-BCDB-4A57-9DA3-FB426D8B4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9B592-760B-47DD-954C-5C4439652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9C67D-19C0-4775-BCE9-EBAEB261D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8718D-BCE4-4AFF-AEFD-3FC2B602F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D9CEA-942F-4175-BC34-307803752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170B0-E2B6-424A-8FD5-BD933C1A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23782-EDF4-4D2F-909B-7D3CB2A0B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34C4A8-1F7C-4BEA-8D72-C9A60A42C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555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B76E-C859-460E-94B5-C4D93DF00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7A0574-D462-490E-BB2C-3BEB809C2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FF406-7C87-43AD-A125-694F7EC3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D9BFF-0D3B-4933-9BB6-D56D0370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3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128C3-8D62-4C83-8045-883891C8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6A360-DB63-4C0C-8A99-5EC3A5A6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99DEC-9997-4A2B-961D-6C694904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054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CD93E-C075-4DCA-A250-9920442E2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C744-8FAF-4781-A48E-A5397F92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E0C05-B753-4D4A-A2BE-E1B6F4E87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35ED8-130D-4339-A557-4E56FCA1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724AE-9226-401D-89BF-DDB4C14EC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92EEA-ACC4-4BCB-BB49-2D29EC61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086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CA926-831C-4808-BED3-1F5D198F3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97E2B-AFE2-4989-A205-756355C33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0CD97-9447-4EA5-BB59-5A84F406E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83538-3D12-4D4E-88DB-B055B7DE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7E362-086D-4563-B955-D7005917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BE490-8E21-43F0-A377-E725A099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4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9FA24-6A21-4CC5-884C-A068AD6F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6B82D-4CDA-42CD-B046-AFFE71748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80D0D-B3F4-443B-9943-2E52D6669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EA8E-08EF-456A-B390-2A1A5EEF122F}" type="datetimeFigureOut">
              <a:rPr lang="en-CA" smtClean="0"/>
              <a:t>2021-03-09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C6E0E-B3FC-417D-B417-E5D700EF8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830B-655E-4CAB-9C98-153FB7A02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F09A-ABA8-48FE-9F40-A5B7E1DAF614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639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helpdesk.worldbank.org/knowledgebase/articles/906519-world-bank-country-and-lending-groups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I4DAfrica@idrc.ca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ai4d.ai/calls/multidisciplinary-ai4d-labs/" TargetMode="External"/><Relationship Id="rId7" Type="http://schemas.openxmlformats.org/officeDocument/2006/relationships/hyperlink" Target="https://www.linkedin.com/company/artificial-intelligence-for-development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hyperlink" Target="https://twitter.com/ai4dev" TargetMode="External"/><Relationship Id="rId5" Type="http://schemas.openxmlformats.org/officeDocument/2006/relationships/hyperlink" Target="mailto:AI4DAfrica@idrc.ca" TargetMode="External"/><Relationship Id="rId4" Type="http://schemas.openxmlformats.org/officeDocument/2006/relationships/hyperlink" Target="https://ai4d.ai/wp-content/uploads/2021/02/AI4D-Labs-Call-for-EOIs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531E-0B0B-4121-B902-B1A156658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7803"/>
            <a:ext cx="9144000" cy="1581666"/>
          </a:xfrm>
        </p:spPr>
        <p:txBody>
          <a:bodyPr>
            <a:normAutofit/>
          </a:bodyPr>
          <a:lstStyle/>
          <a:p>
            <a:r>
              <a:rPr lang="it-IT" sz="4800" b="1">
                <a:latin typeface="Segoe UI" panose="020B0502040204020203" pitchFamily="34" charset="0"/>
                <a:cs typeface="Segoe UI" panose="020B0502040204020203" pitchFamily="34" charset="0"/>
              </a:rPr>
              <a:t>Establishing multidisciplinary AI4D labs in Africa</a:t>
            </a:r>
            <a:endParaRPr lang="en-CA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9BF0A-43E4-4B30-A4D9-B3806759E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7094"/>
            <a:ext cx="9144000" cy="1273629"/>
          </a:xfrm>
        </p:spPr>
        <p:txBody>
          <a:bodyPr>
            <a:normAutofit/>
          </a:bodyPr>
          <a:lstStyle/>
          <a:p>
            <a:r>
              <a:rPr lang="en-CA" sz="2400">
                <a:latin typeface="Segoe UI" panose="020B0502040204020203" pitchFamily="34" charset="0"/>
                <a:cs typeface="Segoe UI" panose="020B0502040204020203" pitchFamily="34" charset="0"/>
              </a:rPr>
              <a:t>Information session</a:t>
            </a:r>
          </a:p>
          <a:p>
            <a:r>
              <a:rPr lang="en-CA" sz="2400">
                <a:latin typeface="Segoe UI" panose="020B0502040204020203" pitchFamily="34" charset="0"/>
                <a:cs typeface="Segoe UI" panose="020B0502040204020203" pitchFamily="34" charset="0"/>
              </a:rPr>
              <a:t>March 9, 2021  </a:t>
            </a:r>
          </a:p>
          <a:p>
            <a:endParaRPr lang="en-CA"/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FF4F2BDF-536A-4B8C-BFBE-057A1872C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06" y="502831"/>
            <a:ext cx="3365069" cy="1241723"/>
          </a:xfrm>
          <a:prstGeom prst="rect">
            <a:avLst/>
          </a:prstGeom>
        </p:spPr>
      </p:pic>
      <p:pic>
        <p:nvPicPr>
          <p:cNvPr id="6" name="Google Shape;142;p4" descr="C:\Users\psengupta\AppData\Local\Microsoft\Windows\INetCache\Content.MSO\623878F9.tmp">
            <a:extLst>
              <a:ext uri="{FF2B5EF4-FFF2-40B4-BE49-F238E27FC236}">
                <a16:creationId xmlns:a16="http://schemas.microsoft.com/office/drawing/2014/main" id="{5D87C35F-8952-4EBC-B9DE-3C33434166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80235" y="5425498"/>
            <a:ext cx="2015412" cy="125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D141F32-4DCD-42FA-9770-48B67E8E58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239" y="5352883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30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/>
                <a:cs typeface="Segoe UI"/>
              </a:rPr>
              <a:t>Public universities from </a:t>
            </a:r>
            <a:r>
              <a:rPr lang="en-CA" sz="2200">
                <a:latin typeface="Segoe UI"/>
                <a:cs typeface="Segoe UI"/>
                <a:hlinkClick r:id="rId3"/>
              </a:rPr>
              <a:t>eligible low and lower-middle income countries </a:t>
            </a:r>
            <a:r>
              <a:rPr lang="en-US" sz="2200">
                <a:latin typeface="Calibri"/>
                <a:cs typeface="Calibri"/>
              </a:rPr>
              <a:t>.</a:t>
            </a:r>
            <a:endParaRPr lang="en-US" sz="2200">
              <a:cs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/>
                <a:cs typeface="Segoe UI"/>
              </a:rPr>
              <a:t>Demonstrated expertise in the subjects that are critical for responsible AI research, education, and innovation.</a:t>
            </a: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/>
                <a:cs typeface="Segoe UI"/>
              </a:rPr>
              <a:t>Have a track record of research on innovation, technologies, and AI applications and on cross-cutting issues such as human rights, gender equity, the future of work, climate change, and the inclusion of marginalised populations; </a:t>
            </a: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/>
                <a:cs typeface="Segoe UI"/>
              </a:rPr>
              <a:t>Be committed to support the responsible, home-grown development and deployment of AI; and </a:t>
            </a: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/>
                <a:cs typeface="Segoe UI"/>
              </a:rPr>
              <a:t>Have working capacity in English or French, depending on linguistic region of interest (anglophone or francophone Africa). 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66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cont’d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 sz="2200">
                <a:latin typeface="Segoe UI"/>
                <a:cs typeface="Segoe UI"/>
              </a:rPr>
              <a:t>A special note on collaborations: </a:t>
            </a: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solidFill>
                  <a:srgbClr val="000000"/>
                </a:solidFill>
                <a:latin typeface="Segoe UI"/>
                <a:cs typeface="Segoe UI"/>
              </a:rPr>
              <a:t>We welcome pan-African collaborations.</a:t>
            </a:r>
          </a:p>
          <a:p>
            <a:pPr marL="2286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CA" sz="2200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Collaborations with private universities, or any other stakeholder of Africa’s science community, is at the discretion of the lead applicant.  </a:t>
            </a:r>
            <a:endParaRPr lang="en-CA">
              <a:latin typeface="Segoe UI"/>
              <a:cs typeface="Segoe U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Collaborations within and between institutions and organisations headquartered and based in Africa are welcome.</a:t>
            </a:r>
            <a:r>
              <a:rPr lang="en-CA" sz="2200">
                <a:solidFill>
                  <a:srgbClr val="000000"/>
                </a:solidFill>
                <a:latin typeface="Segoe UI"/>
                <a:cs typeface="Segoe UI"/>
              </a:rPr>
              <a:t> </a:t>
            </a:r>
            <a:endParaRPr lang="en-CA" sz="2200" b="0" i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CA" sz="2200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Should applicants choose to propose international collaborations (outside Africa), note that no funds from the grant can be allocated for salaries, travel, or research expenses related to those international collaborations. </a:t>
            </a:r>
            <a:endParaRPr lang="en-CA" sz="2200">
              <a:latin typeface="Segoe UI"/>
              <a:cs typeface="Segoe UI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8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process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fr-CA" sz="2200" b="1" dirty="0">
                <a:latin typeface="Segoe UI"/>
                <a:cs typeface="Segoe UI"/>
              </a:rPr>
              <a:t>Deadline: March 19 </a:t>
            </a:r>
            <a:r>
              <a:rPr lang="en-CA" sz="2400"/>
              <a:t>by 23:59 (EDT). 4,000 words maximum. Submit to:</a:t>
            </a:r>
            <a:r>
              <a:rPr lang="fr-CA" sz="2200" dirty="0">
                <a:latin typeface="Segoe UI"/>
                <a:cs typeface="Segoe UI"/>
              </a:rPr>
              <a:t>  </a:t>
            </a:r>
            <a:r>
              <a:rPr lang="fr-CA" sz="2200" dirty="0">
                <a:latin typeface="Segoe UI"/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AI4DAfrica@idrc.ca</a:t>
            </a:r>
            <a:r>
              <a:rPr lang="fr-CA" sz="2200" dirty="0">
                <a:latin typeface="Segoe UI"/>
                <a:cs typeface="Segoe UI"/>
              </a:rPr>
              <a:t> </a:t>
            </a:r>
            <a:endParaRPr lang="fr-CA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endParaRPr lang="fr-CA" sz="2200">
              <a:latin typeface="Segoe UI"/>
              <a:cs typeface="Segoe U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fr-CA" sz="2200" dirty="0" err="1">
                <a:latin typeface="Segoe UI"/>
                <a:cs typeface="Segoe UI"/>
              </a:rPr>
              <a:t>EOIs</a:t>
            </a:r>
            <a:r>
              <a:rPr lang="fr-CA" sz="2200" dirty="0">
                <a:latin typeface="Segoe UI"/>
                <a:cs typeface="Segoe UI"/>
              </a:rPr>
              <a:t> must </a:t>
            </a:r>
            <a:r>
              <a:rPr lang="fr-CA" sz="2200" dirty="0" err="1">
                <a:latin typeface="Segoe UI"/>
                <a:cs typeface="Segoe UI"/>
              </a:rPr>
              <a:t>contain</a:t>
            </a:r>
            <a:r>
              <a:rPr lang="fr-CA" sz="2200" dirty="0">
                <a:latin typeface="Segoe UI"/>
                <a:cs typeface="Segoe UI"/>
              </a:rPr>
              <a:t> the </a:t>
            </a:r>
            <a:r>
              <a:rPr lang="fr-CA" sz="2200" dirty="0" err="1">
                <a:latin typeface="Segoe UI"/>
                <a:cs typeface="Segoe UI"/>
              </a:rPr>
              <a:t>following</a:t>
            </a:r>
            <a:r>
              <a:rPr lang="fr-CA" sz="2200" dirty="0">
                <a:latin typeface="Segoe UI"/>
                <a:cs typeface="Segoe UI"/>
              </a:rPr>
              <a:t> information: </a:t>
            </a:r>
            <a:endParaRPr lang="fr-CA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>
                <a:latin typeface="Segoe UI"/>
                <a:cs typeface="Segoe UI"/>
              </a:rPr>
              <a:t>Contact information of the organisation and proposed head of the lab;</a:t>
            </a:r>
            <a:endParaRPr lang="en-CA">
              <a:latin typeface="Segoe UI"/>
              <a:cs typeface="Segoe UI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An overview of the Labs’ objectives and governance structure; 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Preliminary research plan including thematic priorities and potential project ideas; </a:t>
            </a:r>
            <a:endParaRPr lang="en-CA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An overview of relevant experience, key personnel to be involved, interdisciplinary approach and collaboration strategies; </a:t>
            </a:r>
            <a:endParaRPr lang="en-CA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A demonstration of the university and staff’s commitment to incorporate and promote responsible AI, inclusion, and gender-sensitive principles; </a:t>
            </a:r>
            <a:endParaRPr lang="en-CA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Key activities to be supported; and </a:t>
            </a:r>
            <a:endParaRPr lang="en-CA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1800" dirty="0">
                <a:latin typeface="Segoe UI"/>
                <a:cs typeface="Segoe UI"/>
              </a:rPr>
              <a:t>A maximum of 3 abridged CVs of key research members. </a:t>
            </a:r>
            <a:endParaRPr lang="en-CA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48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Selection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process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r-CA">
                <a:latin typeface="Segoe UI"/>
                <a:cs typeface="Segoe UI"/>
              </a:rPr>
              <a:t>IDRC and Sida </a:t>
            </a:r>
            <a:r>
              <a:rPr lang="fr-CA" err="1">
                <a:latin typeface="Segoe UI"/>
                <a:cs typeface="Segoe UI"/>
              </a:rPr>
              <a:t>representatives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will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review</a:t>
            </a:r>
            <a:r>
              <a:rPr lang="fr-CA">
                <a:latin typeface="Segoe UI"/>
                <a:cs typeface="Segoe UI"/>
              </a:rPr>
              <a:t> and </a:t>
            </a:r>
            <a:r>
              <a:rPr lang="fr-CA" err="1">
                <a:latin typeface="Segoe UI"/>
                <a:cs typeface="Segoe UI"/>
              </a:rPr>
              <a:t>rank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EOIs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based</a:t>
            </a:r>
            <a:r>
              <a:rPr lang="fr-CA">
                <a:latin typeface="Segoe UI"/>
                <a:cs typeface="Segoe UI"/>
              </a:rPr>
              <a:t> on the </a:t>
            </a:r>
            <a:r>
              <a:rPr lang="fr-CA" err="1">
                <a:latin typeface="Segoe UI"/>
                <a:cs typeface="Segoe UI"/>
              </a:rPr>
              <a:t>following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criteria</a:t>
            </a:r>
            <a:r>
              <a:rPr lang="fr-CA">
                <a:latin typeface="Segoe UI"/>
                <a:cs typeface="Segoe UI"/>
              </a:rPr>
              <a:t>: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fr-CA" sz="4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 sz="4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 sz="4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 sz="4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 sz="40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fr-CA">
                <a:latin typeface="Segoe UI"/>
                <a:cs typeface="Segoe UI"/>
              </a:rPr>
              <a:t>Five </a:t>
            </a:r>
            <a:r>
              <a:rPr lang="fr-CA" err="1">
                <a:latin typeface="Segoe UI"/>
                <a:cs typeface="Segoe UI"/>
              </a:rPr>
              <a:t>EOIs</a:t>
            </a:r>
            <a:r>
              <a:rPr lang="fr-CA">
                <a:latin typeface="Segoe UI"/>
                <a:cs typeface="Segoe UI"/>
              </a:rPr>
              <a:t> for </a:t>
            </a:r>
            <a:r>
              <a:rPr lang="fr-CA" err="1">
                <a:latin typeface="Segoe UI"/>
                <a:cs typeface="Segoe UI"/>
              </a:rPr>
              <a:t>each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lingistic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regions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will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be</a:t>
            </a:r>
            <a:r>
              <a:rPr lang="fr-CA">
                <a:latin typeface="Segoe UI"/>
                <a:cs typeface="Segoe UI"/>
              </a:rPr>
              <a:t> </a:t>
            </a:r>
            <a:r>
              <a:rPr lang="fr-CA" err="1">
                <a:latin typeface="Segoe UI"/>
                <a:cs typeface="Segoe UI"/>
              </a:rPr>
              <a:t>invited</a:t>
            </a:r>
            <a:r>
              <a:rPr lang="fr-CA">
                <a:latin typeface="Segoe UI"/>
                <a:cs typeface="Segoe UI"/>
              </a:rPr>
              <a:t> to </a:t>
            </a:r>
            <a:r>
              <a:rPr lang="fr-CA" err="1">
                <a:latin typeface="Segoe UI"/>
                <a:cs typeface="Segoe UI"/>
              </a:rPr>
              <a:t>submit</a:t>
            </a:r>
            <a:r>
              <a:rPr lang="fr-CA">
                <a:latin typeface="Segoe UI"/>
                <a:cs typeface="Segoe UI"/>
              </a:rPr>
              <a:t> full </a:t>
            </a:r>
            <a:r>
              <a:rPr lang="fr-CA" err="1">
                <a:latin typeface="Segoe UI"/>
                <a:cs typeface="Segoe UI"/>
              </a:rPr>
              <a:t>proposals</a:t>
            </a:r>
            <a:r>
              <a:rPr lang="fr-CA">
                <a:latin typeface="Segoe UI"/>
                <a:cs typeface="Segoe UI"/>
              </a:rPr>
              <a:t>. </a:t>
            </a:r>
            <a:endParaRPr lang="en-CA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4704C8D-F71E-4163-822F-DBEA8D86B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76527"/>
              </p:ext>
            </p:extLst>
          </p:nvPr>
        </p:nvGraphicFramePr>
        <p:xfrm>
          <a:off x="1705429" y="3076734"/>
          <a:ext cx="8128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3828">
                  <a:extLst>
                    <a:ext uri="{9D8B030D-6E8A-4147-A177-3AD203B41FA5}">
                      <a16:colId xmlns:a16="http://schemas.microsoft.com/office/drawing/2014/main" val="3712063492"/>
                    </a:ext>
                  </a:extLst>
                </a:gridCol>
                <a:gridCol w="2714172">
                  <a:extLst>
                    <a:ext uri="{9D8B030D-6E8A-4147-A177-3AD203B41FA5}">
                      <a16:colId xmlns:a16="http://schemas.microsoft.com/office/drawing/2014/main" val="37207429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CA" err="1">
                          <a:solidFill>
                            <a:srgbClr val="005450"/>
                          </a:solidFill>
                        </a:rPr>
                        <a:t>Review</a:t>
                      </a:r>
                      <a:r>
                        <a:rPr lang="fr-CA">
                          <a:solidFill>
                            <a:srgbClr val="005450"/>
                          </a:solidFill>
                        </a:rPr>
                        <a:t> </a:t>
                      </a:r>
                      <a:r>
                        <a:rPr lang="fr-CA" err="1">
                          <a:solidFill>
                            <a:srgbClr val="005450"/>
                          </a:solidFill>
                        </a:rPr>
                        <a:t>Criteria</a:t>
                      </a:r>
                      <a:endParaRPr lang="en-CA">
                        <a:solidFill>
                          <a:srgbClr val="0054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err="1">
                          <a:solidFill>
                            <a:srgbClr val="005450"/>
                          </a:solidFill>
                        </a:rPr>
                        <a:t>Weight</a:t>
                      </a:r>
                      <a:r>
                        <a:rPr lang="fr-CA">
                          <a:solidFill>
                            <a:srgbClr val="005450"/>
                          </a:solidFill>
                        </a:rPr>
                        <a:t> </a:t>
                      </a:r>
                      <a:endParaRPr lang="en-CA">
                        <a:solidFill>
                          <a:srgbClr val="0054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745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I. Lab’s objectives and governance structure </a:t>
                      </a: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30%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917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II. Preliminary research plan</a:t>
                      </a: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30%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92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III. Relevant experience and capacity</a:t>
                      </a: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30%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94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IV. Budget</a:t>
                      </a: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10%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879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177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Timeline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B274BD-8214-4B00-A48F-99260E935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005843"/>
              </p:ext>
            </p:extLst>
          </p:nvPr>
        </p:nvGraphicFramePr>
        <p:xfrm>
          <a:off x="2632108" y="2027532"/>
          <a:ext cx="734791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958">
                  <a:extLst>
                    <a:ext uri="{9D8B030D-6E8A-4147-A177-3AD203B41FA5}">
                      <a16:colId xmlns:a16="http://schemas.microsoft.com/office/drawing/2014/main" val="2881625601"/>
                    </a:ext>
                  </a:extLst>
                </a:gridCol>
                <a:gridCol w="3673958">
                  <a:extLst>
                    <a:ext uri="{9D8B030D-6E8A-4147-A177-3AD203B41FA5}">
                      <a16:colId xmlns:a16="http://schemas.microsoft.com/office/drawing/2014/main" val="854137752"/>
                    </a:ext>
                  </a:extLst>
                </a:gridCol>
              </a:tblGrid>
              <a:tr h="331143">
                <a:tc>
                  <a:txBody>
                    <a:bodyPr/>
                    <a:lstStyle/>
                    <a:p>
                      <a:pPr algn="ctr"/>
                      <a:r>
                        <a:rPr lang="fr-CA" sz="1800" b="1" kern="1200">
                          <a:solidFill>
                            <a:srgbClr val="005450"/>
                          </a:solidFill>
                          <a:latin typeface="+mn-lt"/>
                          <a:ea typeface="+mn-ea"/>
                          <a:cs typeface="+mn-cs"/>
                        </a:rPr>
                        <a:t>Activity</a:t>
                      </a:r>
                      <a:endParaRPr lang="en-CA" sz="1800" b="1" kern="1200">
                        <a:solidFill>
                          <a:srgbClr val="0054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800" b="1" kern="1200">
                          <a:solidFill>
                            <a:srgbClr val="005450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CA" sz="1800" b="1" kern="1200">
                        <a:solidFill>
                          <a:srgbClr val="0054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574545"/>
                  </a:ext>
                </a:extLst>
              </a:tr>
              <a:tr h="331143">
                <a:tc>
                  <a:txBody>
                    <a:bodyPr/>
                    <a:lstStyle/>
                    <a:p>
                      <a:r>
                        <a:rPr lang="fr-CA"/>
                        <a:t>Launch of the call</a:t>
                      </a:r>
                      <a:endParaRPr lang="en-CA"/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err="1"/>
                        <a:t>February</a:t>
                      </a:r>
                      <a:r>
                        <a:rPr lang="fr-CA"/>
                        <a:t> 15, 2021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991161"/>
                  </a:ext>
                </a:extLst>
              </a:tr>
              <a:tr h="331143">
                <a:tc>
                  <a:txBody>
                    <a:bodyPr/>
                    <a:lstStyle/>
                    <a:p>
                      <a:r>
                        <a:rPr lang="fr-CA"/>
                        <a:t>Deadline for questions </a:t>
                      </a:r>
                      <a:endParaRPr lang="en-CA"/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/>
                        <a:t>March 12, 2021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6718"/>
                  </a:ext>
                </a:extLst>
              </a:tr>
              <a:tr h="331143">
                <a:tc>
                  <a:txBody>
                    <a:bodyPr/>
                    <a:lstStyle/>
                    <a:p>
                      <a:r>
                        <a:rPr lang="fr-CA" err="1"/>
                        <a:t>Answers</a:t>
                      </a:r>
                      <a:r>
                        <a:rPr lang="fr-CA"/>
                        <a:t> to questions </a:t>
                      </a:r>
                      <a:r>
                        <a:rPr lang="fr-CA" err="1"/>
                        <a:t>posted</a:t>
                      </a:r>
                      <a:endParaRPr lang="en-CA"/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/>
                        <a:t>March 15, 2021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685445"/>
                  </a:ext>
                </a:extLst>
              </a:tr>
              <a:tr h="331143">
                <a:tc>
                  <a:txBody>
                    <a:bodyPr/>
                    <a:lstStyle/>
                    <a:p>
                      <a:r>
                        <a:rPr lang="fr-CA"/>
                        <a:t>Application deadline </a:t>
                      </a:r>
                      <a:endParaRPr lang="en-CA"/>
                    </a:p>
                  </a:txBody>
                  <a:tcPr>
                    <a:lnR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/>
                        <a:t>March 19, 2021</a:t>
                      </a:r>
                      <a:endParaRPr lang="en-CA"/>
                    </a:p>
                  </a:txBody>
                  <a:tcPr>
                    <a:lnL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54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315808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B71C4F-450A-46D2-BFAB-E1D6FD3B60BF}"/>
              </a:ext>
            </a:extLst>
          </p:cNvPr>
          <p:cNvSpPr txBox="1"/>
          <p:nvPr/>
        </p:nvSpPr>
        <p:spPr>
          <a:xfrm>
            <a:off x="1097279" y="4193177"/>
            <a:ext cx="9705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Next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steps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endParaRPr lang="fr-CA" sz="24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Shortlisted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applicants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will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be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notified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by March 29, 2021.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Full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proposals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will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be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400" err="1">
                <a:latin typeface="Segoe UI" panose="020B0502040204020203" pitchFamily="34" charset="0"/>
                <a:cs typeface="Segoe UI" panose="020B0502040204020203" pitchFamily="34" charset="0"/>
              </a:rPr>
              <a:t>expected</a:t>
            </a:r>
            <a:r>
              <a:rPr lang="fr-CA" sz="2400">
                <a:latin typeface="Segoe UI" panose="020B0502040204020203" pitchFamily="34" charset="0"/>
                <a:cs typeface="Segoe UI" panose="020B0502040204020203" pitchFamily="34" charset="0"/>
              </a:rPr>
              <a:t> by April 30, 2021. </a:t>
            </a:r>
            <a:endParaRPr lang="en-CA" sz="2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94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learn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more: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See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the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opportunity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 online 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read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the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detailed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 background document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fr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If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there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are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any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pending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questions,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get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touch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with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us at 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AI4DAfrica@idrc.ca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fr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stay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engaged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be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alerted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 for future </a:t>
            </a:r>
            <a:r>
              <a:rPr lang="fr-CA" sz="2200" err="1">
                <a:latin typeface="Segoe UI" panose="020B0502040204020203" pitchFamily="34" charset="0"/>
                <a:cs typeface="Segoe UI" panose="020B0502040204020203" pitchFamily="34" charset="0"/>
              </a:rPr>
              <a:t>opportunities</a:t>
            </a:r>
            <a:r>
              <a:rPr lang="fr-CA" sz="2200">
                <a:latin typeface="Segoe UI" panose="020B0502040204020203" pitchFamily="34" charset="0"/>
                <a:cs typeface="Segoe UI" panose="020B0502040204020203" pitchFamily="34" charset="0"/>
              </a:rPr>
              <a:t>, follow us on social media: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2200" b="0" i="0" u="sng" strike="noStrike">
                <a:solidFill>
                  <a:srgbClr val="1155CC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AI4DAfrica (@AI4Dev)</a:t>
            </a:r>
            <a:r>
              <a:rPr lang="en-CA" sz="2200" b="0" i="0" u="none" strike="noStrike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- Official Twitter account (English)</a:t>
            </a:r>
          </a:p>
          <a:p>
            <a:r>
              <a:rPr lang="en-CA" sz="2200" b="0" i="0" u="sng" strike="noStrike">
                <a:solidFill>
                  <a:srgbClr val="1155CC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AI4D Africa | IAPD Afrique</a:t>
            </a:r>
            <a:r>
              <a:rPr lang="en-CA" sz="2200" b="0" i="0" u="none" strike="noStrike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- Official LinkedIn account (English &amp; French)</a:t>
            </a:r>
          </a:p>
          <a:p>
            <a:endParaRPr lang="en-CA" sz="220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CA" sz="22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 sign up for our newsletter on the website: AI4D.ai (bottom of about page)</a:t>
            </a:r>
            <a:endParaRPr lang="fr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fr-CA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61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531E-0B0B-4121-B902-B1A156658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7334"/>
            <a:ext cx="9144000" cy="1581666"/>
          </a:xfrm>
        </p:spPr>
        <p:txBody>
          <a:bodyPr>
            <a:normAutofit/>
          </a:bodyPr>
          <a:lstStyle/>
          <a:p>
            <a:r>
              <a:rPr lang="it-IT" sz="4800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Question and answer session</a:t>
            </a:r>
            <a:endParaRPr lang="en-CA" sz="4800">
              <a:solidFill>
                <a:srgbClr val="005450"/>
              </a:solidFill>
            </a:endParaRPr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354BD591-4EBA-40B7-8923-D6D4B78DB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746" y="3757356"/>
            <a:ext cx="93218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41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531E-0B0B-4121-B902-B1A156658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78"/>
            <a:ext cx="9144000" cy="1581666"/>
          </a:xfrm>
        </p:spPr>
        <p:txBody>
          <a:bodyPr>
            <a:normAutofit/>
          </a:bodyPr>
          <a:lstStyle/>
          <a:p>
            <a:r>
              <a:rPr lang="it-IT" sz="5400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you!</a:t>
            </a:r>
            <a:endParaRPr lang="en-CA" sz="5400">
              <a:solidFill>
                <a:srgbClr val="005450"/>
              </a:solidFill>
            </a:endParaRPr>
          </a:p>
        </p:txBody>
      </p:sp>
      <p:pic>
        <p:nvPicPr>
          <p:cNvPr id="6" name="Google Shape;142;p4" descr="C:\Users\psengupta\AppData\Local\Microsoft\Windows\INetCache\Content.MSO\623878F9.tmp">
            <a:extLst>
              <a:ext uri="{FF2B5EF4-FFF2-40B4-BE49-F238E27FC236}">
                <a16:creationId xmlns:a16="http://schemas.microsoft.com/office/drawing/2014/main" id="{5D87C35F-8952-4EBC-B9DE-3C334341667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0235" y="5425498"/>
            <a:ext cx="2015412" cy="125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D141F32-4DCD-42FA-9770-48B67E8E5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239" y="5276683"/>
            <a:ext cx="3028950" cy="1514475"/>
          </a:xfrm>
          <a:prstGeom prst="rect">
            <a:avLst/>
          </a:prstGeom>
        </p:spPr>
      </p:pic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FEE347FD-BD8A-49D2-BE25-87FBEDEDF5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06" y="502831"/>
            <a:ext cx="3365069" cy="124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4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Purpose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today’s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session  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438" y="1923186"/>
            <a:ext cx="10515600" cy="4337189"/>
          </a:xfrm>
        </p:spPr>
        <p:txBody>
          <a:bodyPr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 sz="2200" b="1">
                <a:latin typeface="Segoe UI" panose="020B0502040204020203" pitchFamily="34" charset="0"/>
                <a:cs typeface="Segoe UI" panose="020B0502040204020203" pitchFamily="34" charset="0"/>
              </a:rPr>
              <a:t>To respond to your questions and comments.</a:t>
            </a:r>
            <a:endParaRPr lang="en-CA" sz="2200" b="1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CA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CA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event is recorded. Recording will be made available on AI4D.ai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CA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 questions in the chat. </a:t>
            </a:r>
            <a:endParaRPr lang="en-CA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CA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to submit questions online is March 12. They will be compiled, answered and posted anonymously online on March 15. 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10000"/>
              </a:lnSpc>
              <a:buSzPts val="2000"/>
              <a:buFont typeface="Arial" panose="020B0604020202020204" pitchFamily="34" charset="0"/>
              <a:buChar char="•"/>
            </a:pPr>
            <a:endParaRPr lang="en-CA" sz="2200" b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92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438" y="1923186"/>
            <a:ext cx="10515600" cy="4337189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A little context:</a:t>
            </a:r>
            <a:r>
              <a:rPr lang="it-IT" sz="2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WHY and WHAT of multidisciplinary AI4D research labs;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Call for expressions of interested details:</a:t>
            </a:r>
          </a:p>
          <a:p>
            <a:pPr marL="742950" lvl="1" indent="-285750">
              <a:lnSpc>
                <a:spcPct val="110000"/>
              </a:lnSpc>
              <a:buSzPts val="2000"/>
              <a:buFont typeface="Arial" panose="020B0604020202020204" pitchFamily="34" charset="0"/>
              <a:buChar char="•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Funding modalities and eligibility; and</a:t>
            </a:r>
          </a:p>
          <a:p>
            <a:pPr marL="742950" lvl="1" indent="-285750">
              <a:lnSpc>
                <a:spcPct val="110000"/>
              </a:lnSpc>
              <a:buSzPts val="2000"/>
              <a:buFont typeface="Arial" panose="020B0604020202020204" pitchFamily="34" charset="0"/>
              <a:buChar char="•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Application and selection process.]</a:t>
            </a:r>
          </a:p>
          <a:p>
            <a:pPr marL="457200" lvl="1" indent="0">
              <a:lnSpc>
                <a:spcPct val="110000"/>
              </a:lnSpc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1" indent="0">
              <a:lnSpc>
                <a:spcPct val="110000"/>
              </a:lnSpc>
              <a:buSzPts val="2000"/>
              <a:buNone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Q&amp;A</a:t>
            </a:r>
          </a:p>
          <a:p>
            <a:pPr marL="0" lvl="1" indent="0">
              <a:lnSpc>
                <a:spcPct val="110000"/>
              </a:lnSpc>
              <a:buSzPts val="2000"/>
              <a:buNone/>
            </a:pPr>
            <a:endParaRPr lang="en-CA" sz="22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10000"/>
              </a:lnSpc>
              <a:buSzPts val="2000"/>
              <a:buFont typeface="Arial" panose="020B0604020202020204" pitchFamily="34" charset="0"/>
              <a:buChar char="•"/>
            </a:pPr>
            <a:endParaRPr lang="en-CA" sz="2200" b="1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10000"/>
              </a:lnSpc>
              <a:buSzPts val="2000"/>
              <a:buFont typeface="Arial" panose="020B0604020202020204" pitchFamily="34" charset="0"/>
              <a:buChar char="•"/>
            </a:pPr>
            <a:endParaRPr lang="en-CA" sz="2200" b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381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AI4D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Africa</a:t>
            </a:r>
            <a:r>
              <a:rPr lang="fr-CA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CA" b="0" i="0">
              <a:solidFill>
                <a:srgbClr val="000000"/>
              </a:solidFill>
              <a:effectLst/>
              <a:latin typeface="Segoe UI"/>
              <a:cs typeface="Segoe UI"/>
            </a:endParaRPr>
          </a:p>
          <a:p>
            <a:pPr marL="0" indent="0">
              <a:buNone/>
            </a:pPr>
            <a:r>
              <a:rPr lang="en-CA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Launched in 2020, the </a:t>
            </a:r>
            <a:r>
              <a:rPr lang="en-CA" b="1" i="0">
                <a:solidFill>
                  <a:srgbClr val="000000"/>
                </a:solidFill>
                <a:effectLst/>
                <a:latin typeface="Segoe UI"/>
                <a:cs typeface="Segoe UI"/>
              </a:rPr>
              <a:t>Artificial Intelligence for Development in Africa (AI4D Africa)</a:t>
            </a:r>
            <a:r>
              <a:rPr lang="en-CA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 four-year program is a CAD 20M partnership between IDRC and SIDA</a:t>
            </a:r>
            <a:endParaRPr lang="en-CA">
              <a:latin typeface="Segoe UI"/>
              <a:cs typeface="Segoe UI"/>
            </a:endParaRPr>
          </a:p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r>
              <a:rPr lang="en-CA" b="1" i="0">
                <a:solidFill>
                  <a:srgbClr val="000000"/>
                </a:solidFill>
                <a:effectLst/>
                <a:latin typeface="Segoe UI"/>
                <a:cs typeface="Segoe UI"/>
              </a:rPr>
              <a:t>AI4D Africa </a:t>
            </a:r>
            <a:r>
              <a:rPr lang="en-CA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is dedicated to a future where Africans across all regions create and use artificial intelligence (AI) to lead healthier, happier and greener lives.</a:t>
            </a:r>
            <a:r>
              <a:rPr lang="en-CA">
                <a:solidFill>
                  <a:srgbClr val="000000"/>
                </a:solidFill>
                <a:latin typeface="Segoe UI"/>
                <a:cs typeface="Segoe UI"/>
              </a:rPr>
              <a:t> </a:t>
            </a:r>
            <a:endParaRPr lang="en-US"/>
          </a:p>
          <a:p>
            <a:endParaRPr lang="en-CA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40CD1C-E6B3-4C15-A46D-D525D3967D7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5469FEF9-5CD8-42DF-8F77-748F070CB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1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AI4D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Africa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400">
                <a:latin typeface="Segoe UI" panose="020B0502040204020203" pitchFamily="34" charset="0"/>
                <a:cs typeface="Segoe UI" panose="020B0502040204020203" pitchFamily="34" charset="0"/>
              </a:rPr>
              <a:t>AI4D Africa supports the African-led development of an AI ecosystem engaged in the responsible development of AI. 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4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400">
                <a:latin typeface="Segoe UI" panose="020B0502040204020203" pitchFamily="34" charset="0"/>
                <a:cs typeface="Segoe UI" panose="020B0502040204020203" pitchFamily="34" charset="0"/>
              </a:rPr>
              <a:t>The program targets funding towards three critical pillars that will be needed to shape AI in Africa as a force for good: 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4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800">
                <a:latin typeface="Segoe UI"/>
                <a:cs typeface="Segoe UI"/>
              </a:rPr>
              <a:t>Policy </a:t>
            </a:r>
            <a:endParaRPr lang="en-CA" sz="28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800">
                <a:latin typeface="Segoe UI"/>
                <a:cs typeface="Segoe UI"/>
              </a:rPr>
              <a:t>Innovations </a:t>
            </a:r>
            <a:endParaRPr lang="en-CA" sz="280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800" b="1">
                <a:latin typeface="Segoe UI"/>
                <a:cs typeface="Segoe UI"/>
              </a:rPr>
              <a:t>Talent</a:t>
            </a:r>
            <a:r>
              <a:rPr lang="en-CA" sz="2800">
                <a:latin typeface="Segoe UI"/>
                <a:cs typeface="Segoe UI"/>
              </a:rPr>
              <a:t> </a:t>
            </a:r>
            <a:endParaRPr lang="en-CA" sz="28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15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Multidisciplinary AI4D labs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call 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>
                <a:latin typeface="Segoe UI"/>
                <a:cs typeface="Segoe UI"/>
              </a:rPr>
              <a:t>The goal of the AI4D labs initiative is to: 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 b="1">
                <a:latin typeface="Segoe UI"/>
                <a:cs typeface="Segoe UI"/>
              </a:rPr>
              <a:t>amplify African AI talent, research, and innovation</a:t>
            </a:r>
            <a:r>
              <a:rPr lang="en-CA">
                <a:latin typeface="Segoe UI"/>
                <a:cs typeface="Segoe UI"/>
              </a:rPr>
              <a:t>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endParaRPr lang="en-CA">
              <a:latin typeface="Segoe UI"/>
              <a:cs typeface="Segoe UI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>
                <a:latin typeface="Segoe UI"/>
                <a:cs typeface="Segoe UI"/>
              </a:rPr>
              <a:t>Support two public universities to establish/expand AI for development research labs (AI4D Labs) to engage in </a:t>
            </a:r>
            <a:r>
              <a:rPr lang="en-CA" b="1">
                <a:latin typeface="Segoe UI"/>
                <a:cs typeface="Segoe UI"/>
              </a:rPr>
              <a:t>world-leading</a:t>
            </a:r>
            <a:r>
              <a:rPr lang="en-CA">
                <a:latin typeface="Segoe UI"/>
                <a:cs typeface="Segoe UI"/>
              </a:rPr>
              <a:t>, </a:t>
            </a:r>
            <a:r>
              <a:rPr lang="en-CA" b="1">
                <a:latin typeface="Segoe UI"/>
                <a:cs typeface="Segoe UI"/>
              </a:rPr>
              <a:t>multi-disciplinary</a:t>
            </a:r>
            <a:r>
              <a:rPr lang="en-CA">
                <a:latin typeface="Segoe UI"/>
                <a:cs typeface="Segoe UI"/>
              </a:rPr>
              <a:t>, </a:t>
            </a:r>
            <a:r>
              <a:rPr lang="en-CA" b="1">
                <a:latin typeface="Segoe UI"/>
                <a:cs typeface="Segoe UI"/>
              </a:rPr>
              <a:t>responsible</a:t>
            </a:r>
            <a:r>
              <a:rPr lang="en-CA">
                <a:latin typeface="Segoe UI"/>
                <a:cs typeface="Segoe UI"/>
              </a:rPr>
              <a:t> AI4D research, </a:t>
            </a:r>
            <a:r>
              <a:rPr lang="en-CA" b="1">
                <a:latin typeface="Segoe UI"/>
                <a:cs typeface="Segoe UI"/>
              </a:rPr>
              <a:t>innovation</a:t>
            </a:r>
            <a:r>
              <a:rPr lang="en-CA">
                <a:latin typeface="Segoe UI"/>
                <a:cs typeface="Segoe UI"/>
              </a:rPr>
              <a:t>, and </a:t>
            </a:r>
            <a:r>
              <a:rPr lang="en-CA" b="1">
                <a:latin typeface="Segoe UI"/>
                <a:cs typeface="Segoe UI"/>
              </a:rPr>
              <a:t>instruction</a:t>
            </a:r>
            <a:r>
              <a:rPr lang="en-CA">
                <a:latin typeface="Segoe UI"/>
                <a:cs typeface="Segoe UI"/>
              </a:rPr>
              <a:t>. 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endParaRPr lang="en-CA" b="1">
              <a:latin typeface="Segoe UI"/>
              <a:cs typeface="Segoe UI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09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AI4D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research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labs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call (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cont’d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200" b="1">
                <a:latin typeface="Segoe UI" panose="020B0502040204020203" pitchFamily="34" charset="0"/>
                <a:cs typeface="Segoe UI" panose="020B0502040204020203" pitchFamily="34" charset="0"/>
              </a:rPr>
              <a:t>The following is a list of indicative activities :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sz="2200" b="1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Develop and implement a multi-disciplinary research agenda on responsible, African AI4D that is informed by national or local priorities;</a:t>
            </a: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Bring on board talented scholars and cultivate expertise to leverage AI4D advances;</a:t>
            </a: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Strengthen the local/regional AI ecosystem to spark new ideas and create new alliances; and</a:t>
            </a: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200">
                <a:latin typeface="Segoe UI" panose="020B0502040204020203" pitchFamily="34" charset="0"/>
                <a:cs typeface="Segoe UI" panose="020B0502040204020203" pitchFamily="34" charset="0"/>
              </a:rPr>
              <a:t>Connect with the AI4D Africa program network.</a:t>
            </a:r>
            <a:endParaRPr lang="en-CA" sz="2200" b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80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AI4D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research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labs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call (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cont’d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b="1">
                <a:latin typeface="Segoe UI" panose="020B0502040204020203" pitchFamily="34" charset="0"/>
                <a:cs typeface="Segoe UI" panose="020B0502040204020203" pitchFamily="34" charset="0"/>
              </a:rPr>
              <a:t>The following principles should be integrated in the labs design and implementation: 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 b="1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SzPts val="2000"/>
              <a:buNone/>
            </a:pPr>
            <a:r>
              <a:rPr lang="en-CA" b="1" err="1">
                <a:latin typeface="Segoe UI"/>
                <a:cs typeface="Segoe UI"/>
              </a:rPr>
              <a:t>Multidisciplinarity</a:t>
            </a:r>
            <a:r>
              <a:rPr lang="en-CA">
                <a:latin typeface="Segoe UI"/>
                <a:cs typeface="Segoe UI"/>
              </a:rPr>
              <a:t>: Produces multi-, inter- or transdisciplinary research, across diverse fields. </a:t>
            </a: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b="1">
                <a:latin typeface="Segoe UI" panose="020B0502040204020203" pitchFamily="34" charset="0"/>
                <a:cs typeface="Segoe UI" panose="020B0502040204020203" pitchFamily="34" charset="0"/>
              </a:rPr>
              <a:t>Gender equity</a:t>
            </a:r>
            <a:r>
              <a:rPr lang="en-CA">
                <a:latin typeface="Segoe UI" panose="020B0502040204020203" pitchFamily="34" charset="0"/>
                <a:cs typeface="Segoe UI" panose="020B0502040204020203" pitchFamily="34" charset="0"/>
              </a:rPr>
              <a:t>: Strives for equality in all aspects of its work. Takes an intersectional approach to equality recognizing that women, girls, LGBTIQ2+, and other marginalized groups experience persistent, structural barriers to equality in the developing world. 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b="1">
                <a:latin typeface="Segoe UI" panose="020B0502040204020203" pitchFamily="34" charset="0"/>
                <a:cs typeface="Segoe UI" panose="020B0502040204020203" pitchFamily="34" charset="0"/>
              </a:rPr>
              <a:t>Diversity and inclusion</a:t>
            </a:r>
            <a:r>
              <a:rPr lang="en-CA">
                <a:latin typeface="Segoe UI" panose="020B0502040204020203" pitchFamily="34" charset="0"/>
                <a:cs typeface="Segoe UI" panose="020B0502040204020203" pitchFamily="34" charset="0"/>
              </a:rPr>
              <a:t>: Proposes strategies to reduce risks for vulnerable groups to be not included and represented, as well as fragile institutions, systems, and contexts.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en-CA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b="1">
                <a:latin typeface="Segoe UI" panose="020B0502040204020203" pitchFamily="34" charset="0"/>
                <a:cs typeface="Segoe UI" panose="020B0502040204020203" pitchFamily="34" charset="0"/>
              </a:rPr>
              <a:t>Innovation</a:t>
            </a:r>
            <a:r>
              <a:rPr lang="en-CA">
                <a:latin typeface="Segoe UI" panose="020B0502040204020203" pitchFamily="34" charset="0"/>
                <a:cs typeface="Segoe UI" panose="020B0502040204020203" pitchFamily="34" charset="0"/>
              </a:rPr>
              <a:t>: Takes risks by, for example, supporting new or riskier fields of work, and test out innovative ways to scale impacts.</a:t>
            </a:r>
            <a:endParaRPr lang="en-CA" b="1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03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CE9F4-7C98-4EA2-99E7-E78B30DA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Funding</a:t>
            </a:r>
            <a:r>
              <a:rPr lang="fr-CA" b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CA" b="1" err="1">
                <a:solidFill>
                  <a:srgbClr val="00545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modalities</a:t>
            </a:r>
            <a:endParaRPr lang="en-CA" b="1">
              <a:solidFill>
                <a:srgbClr val="00545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E4A0B-AE20-4817-A223-4660C8A8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400"/>
              <a:t>Up to CAD $1 million for up to </a:t>
            </a:r>
            <a:r>
              <a:rPr lang="en-CA" sz="2400" b="1"/>
              <a:t>32 months</a:t>
            </a:r>
            <a:r>
              <a:rPr lang="en-CA" sz="2400"/>
              <a:t> (2021-2024) for each lab. </a:t>
            </a: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400"/>
              <a:t>One public university from each linguistic category (French/English). </a:t>
            </a:r>
            <a:endParaRPr lang="en-CA" sz="2400">
              <a:cs typeface="Calibri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ts val="2000"/>
            </a:pPr>
            <a:r>
              <a:rPr lang="en-CA" sz="2400"/>
              <a:t>The Labs should, however, </a:t>
            </a:r>
            <a:r>
              <a:rPr lang="en-CA" sz="2400" b="1"/>
              <a:t>have a long-term vision and strategy</a:t>
            </a:r>
            <a:r>
              <a:rPr lang="en-CA" sz="2400"/>
              <a:t>, and be setup to continue beyond the funding period. </a:t>
            </a:r>
            <a:endParaRPr lang="en-CA" sz="2400">
              <a:cs typeface="Calibri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ABC5C8-E709-4F7A-A3DB-C5D651CBF4B2}"/>
              </a:ext>
            </a:extLst>
          </p:cNvPr>
          <p:cNvCxnSpPr/>
          <p:nvPr/>
        </p:nvCxnSpPr>
        <p:spPr>
          <a:xfrm>
            <a:off x="976184" y="1458097"/>
            <a:ext cx="10256108" cy="0"/>
          </a:xfrm>
          <a:prstGeom prst="line">
            <a:avLst/>
          </a:prstGeom>
          <a:ln>
            <a:solidFill>
              <a:srgbClr val="0054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3AC29F92-928F-45A5-B35A-D895B24C87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4" y="597624"/>
            <a:ext cx="725536" cy="7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679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ogram Word Document" ma:contentTypeID="0x010100160F3C9E5634B54DAA5CD17EF7777EF6020025D39E4F245FB9408CF0D5088D4B4AA3" ma:contentTypeVersion="20" ma:contentTypeDescription="Blank MS Word document" ma:contentTypeScope="" ma:versionID="0973324b2b3dcea8b728152916720f8f">
  <xsd:schema xmlns:xsd="http://www.w3.org/2001/XMLSchema" xmlns:xs="http://www.w3.org/2001/XMLSchema" xmlns:p="http://schemas.microsoft.com/office/2006/metadata/properties" xmlns:ns3="da9daa62-e129-469f-b3a9-dfddab67f7fc" xmlns:ns4="dd763241-ea32-407e-8ed0-470280dab40c" targetNamespace="http://schemas.microsoft.com/office/2006/metadata/properties" ma:root="true" ma:fieldsID="1b4c8a4addc6ff8357a18b496af9c267" ns3:_="" ns4:_="">
    <xsd:import namespace="da9daa62-e129-469f-b3a9-dfddab67f7fc"/>
    <xsd:import namespace="dd763241-ea32-407e-8ed0-470280dab40c"/>
    <xsd:element name="properties">
      <xsd:complexType>
        <xsd:sequence>
          <xsd:element name="documentManagement">
            <xsd:complexType>
              <xsd:all>
                <xsd:element ref="ns3:TaxKeywordTaxHTField" minOccurs="0"/>
                <xsd:element ref="ns3:ActivityTaxHTField0" minOccurs="0"/>
                <xsd:element ref="ns3:TaxCatchAll" minOccurs="0"/>
                <xsd:element ref="ns3:TaxCatchAllLabel" minOccurs="0"/>
                <xsd:element ref="ns3:Responsible_x0020_UnitTaxHTField0" minOccurs="0"/>
                <xsd:element ref="ns3:fafa53f54ce946e79c4f9afee6156715" minOccurs="0"/>
                <xsd:element ref="ns3:Research_x0020_ThemeTaxHTField0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9daa62-e129-469f-b3a9-dfddab67f7f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Enterprise Keywords" ma:readOnly="false" ma:fieldId="{23f27201-bee3-471e-b2e7-b64fd8b7ca38}" ma:taxonomyMulti="true" ma:sspId="05d38cd3-606d-4b49-b83a-61340fd1445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ActivityTaxHTField0" ma:index="9" nillable="true" ma:taxonomy="true" ma:internalName="ActivityTaxHTField0" ma:taxonomyFieldName="Activity" ma:displayName="Activity" ma:readOnly="false" ma:fieldId="{d9b2ac47-fe2b-4d22-be0e-a32c301f7280}" ma:sspId="05d38cd3-606d-4b49-b83a-61340fd14452" ma:termSetId="443b521e-e17d-4fb6-af02-88cf3ec8d6c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609e78d-e7d5-4aaa-a749-3992d2f37e40}" ma:internalName="TaxCatchAll" ma:readOnly="false" ma:showField="CatchAllData" ma:web="da9daa62-e129-469f-b3a9-dfddab67f7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609e78d-e7d5-4aaa-a749-3992d2f37e40}" ma:internalName="TaxCatchAllLabel" ma:readOnly="true" ma:showField="CatchAllDataLabel" ma:web="da9daa62-e129-469f-b3a9-dfddab67f7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sponsible_x0020_UnitTaxHTField0" ma:index="15" nillable="true" ma:taxonomy="true" ma:internalName="Responsible_x0020_UnitTaxHTField0" ma:taxonomyFieldName="Responsible_x0020_Unit" ma:displayName="Responsible Unit" ma:readOnly="false" ma:fieldId="{d39fe894-46ef-430d-a065-954286fc2a35}" ma:sspId="05d38cd3-606d-4b49-b83a-61340fd14452" ma:termSetId="018c7a66-cf47-4f3f-a238-164b28777b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afa53f54ce946e79c4f9afee6156715" ma:index="17" nillable="true" ma:taxonomy="true" ma:internalName="fafa53f54ce946e79c4f9afee6156715" ma:taxonomyFieldName="Externally_x0020_Funded_x0020_Program" ma:displayName="Externally Funded Program" ma:readOnly="false" ma:fieldId="{fafa53f5-4ce9-46e7-9c4f-9afee6156715}" ma:sspId="05d38cd3-606d-4b49-b83a-61340fd14452" ma:termSetId="5a36e022-7777-476f-b208-2006ae9511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search_x0020_ThemeTaxHTField0" ma:index="19" nillable="true" ma:taxonomy="true" ma:internalName="Research_x0020_ThemeTaxHTField0" ma:taxonomyFieldName="Research_x0020_Theme" ma:displayName="Research Theme" ma:readOnly="false" ma:fieldId="{55e0f3cb-9f47-4371-97b0-84204ad2b87b}" ma:taxonomyMulti="true" ma:sspId="05d38cd3-606d-4b49-b83a-61340fd14452" ma:termSetId="63a2aa4f-32b1-445c-9764-4ff38caf74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63241-ea32-407e-8ed0-470280dab4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da9daa62-e129-469f-b3a9-dfddab67f7fc">
      <Terms xmlns="http://schemas.microsoft.com/office/infopath/2007/PartnerControls"/>
    </TaxKeywordTaxHTField>
    <Research_x0020_ThemeTaxHTField0 xmlns="da9daa62-e129-469f-b3a9-dfddab67f7fc">
      <Terms xmlns="http://schemas.microsoft.com/office/infopath/2007/PartnerControls"/>
    </Research_x0020_ThemeTaxHTField0>
    <TaxCatchAll xmlns="da9daa62-e129-469f-b3a9-dfddab67f7fc"/>
    <ActivityTaxHTField0 xmlns="da9daa62-e129-469f-b3a9-dfddab67f7fc">
      <Terms xmlns="http://schemas.microsoft.com/office/infopath/2007/PartnerControls"/>
    </ActivityTaxHTField0>
    <fafa53f54ce946e79c4f9afee6156715 xmlns="da9daa62-e129-469f-b3a9-dfddab67f7fc">
      <Terms xmlns="http://schemas.microsoft.com/office/infopath/2007/PartnerControls"/>
    </fafa53f54ce946e79c4f9afee6156715>
    <Responsible_x0020_UnitTaxHTField0 xmlns="da9daa62-e129-469f-b3a9-dfddab67f7fc">
      <Terms xmlns="http://schemas.microsoft.com/office/infopath/2007/PartnerControls"/>
    </Responsible_x0020_UnitTaxHTField0>
    <_dlc_DocId xmlns="da9daa62-e129-469f-b3a9-dfddab67f7fc">Y3TCKM2SFPJS-1830692318-169</_dlc_DocId>
    <_dlc_DocIdUrl xmlns="da9daa62-e129-469f-b3a9-dfddab67f7fc">
      <Url>https://oidrc.sharepoint.com/sites/ai4d/_layouts/15/DocIdRedir.aspx?ID=Y3TCKM2SFPJS-1830692318-169</Url>
      <Description>Y3TCKM2SFPJS-1830692318-169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4718C0F-9431-496F-806C-0820198783C9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275C6936-6948-493A-9E58-3DB0A06880AD}">
  <ds:schemaRefs>
    <ds:schemaRef ds:uri="da9daa62-e129-469f-b3a9-dfddab67f7fc"/>
    <ds:schemaRef ds:uri="dd763241-ea32-407e-8ed0-470280dab4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27211EC-E470-4009-AFF6-47D981DA343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3C4448A-7901-462D-8553-054181CA30EB}">
  <ds:schemaRefs>
    <ds:schemaRef ds:uri="da9daa62-e129-469f-b3a9-dfddab67f7fc"/>
    <ds:schemaRef ds:uri="http://schemas.microsoft.com/office/2006/metadata/properties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FF18F9EF-03CD-498E-A2C2-EE95E3009E2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Grand écran</PresentationFormat>
  <Slides>17</Slides>
  <Notes>8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Office Theme</vt:lpstr>
      <vt:lpstr>Establishing multidisciplinary AI4D labs in Africa</vt:lpstr>
      <vt:lpstr>Purpose of today’s session  </vt:lpstr>
      <vt:lpstr>Agenda</vt:lpstr>
      <vt:lpstr>AI4D Africa </vt:lpstr>
      <vt:lpstr>AI4D Africa </vt:lpstr>
      <vt:lpstr>Multidisciplinary AI4D labs call </vt:lpstr>
      <vt:lpstr>AI4D research labs call (cont’d)</vt:lpstr>
      <vt:lpstr>AI4D research labs call (cont’d)</vt:lpstr>
      <vt:lpstr>Funding modalities</vt:lpstr>
      <vt:lpstr>Eligibility </vt:lpstr>
      <vt:lpstr>Eligibility (cont’d) </vt:lpstr>
      <vt:lpstr>Application process</vt:lpstr>
      <vt:lpstr>Selection process</vt:lpstr>
      <vt:lpstr>Timeline</vt:lpstr>
      <vt:lpstr>To learn more:</vt:lpstr>
      <vt:lpstr>Question and answer session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multidisciplinary AI4D labs in Africa</dc:title>
  <dc:creator>Mylene Bordeleau</dc:creator>
  <cp:revision>6</cp:revision>
  <dcterms:created xsi:type="dcterms:W3CDTF">2021-03-08T14:14:14Z</dcterms:created>
  <dcterms:modified xsi:type="dcterms:W3CDTF">2021-03-09T12:53:55Z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0x010100160F3C9E5634B54DAA5CD17EF7777EF6020025D39E4F245FB9408CF0D5088D4B4AA3</vt:lpwstr>
  </property>
  <property fmtid="{D5CDD505-2E9C-101B-9397-08002B2CF9AE}" pid="3" name="_dlc_DocIdItemGuid">
    <vt:lpwstr>7264f60c-758b-4d25-ba67-8e641397c33a</vt:lpwstr>
  </property>
  <property fmtid="{D5CDD505-2E9C-101B-9397-08002B2CF9AE}" pid="4" name="Responsible Unit">
    <vt:lpwstr/>
  </property>
  <property fmtid="{D5CDD505-2E9C-101B-9397-08002B2CF9AE}" pid="5" name="Research Theme">
    <vt:lpwstr/>
  </property>
  <property fmtid="{D5CDD505-2E9C-101B-9397-08002B2CF9AE}" pid="6" name="TaxKeyword">
    <vt:lpwstr/>
  </property>
  <property fmtid="{D5CDD505-2E9C-101B-9397-08002B2CF9AE}" pid="7" name="ProjectTaxHTField0">
    <vt:lpwstr/>
  </property>
  <property fmtid="{D5CDD505-2E9C-101B-9397-08002B2CF9AE}" pid="8" name="Project">
    <vt:lpwstr/>
  </property>
  <property fmtid="{D5CDD505-2E9C-101B-9397-08002B2CF9AE}" pid="9" name="Externally Funded Program">
    <vt:lpwstr/>
  </property>
  <property fmtid="{D5CDD505-2E9C-101B-9397-08002B2CF9AE}" pid="10" name="Activity">
    <vt:lpwstr/>
  </property>
</Properties>
</file>